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Camacho" initials="DC" lastIdx="1" clrIdx="0">
    <p:extLst>
      <p:ext uri="{19B8F6BF-5375-455C-9EA6-DF929625EA0E}">
        <p15:presenceInfo xmlns:p15="http://schemas.microsoft.com/office/powerpoint/2012/main" userId="5fbead8c07f5bdc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916" autoAdjust="0"/>
  </p:normalViewPr>
  <p:slideViewPr>
    <p:cSldViewPr snapToGrid="0">
      <p:cViewPr varScale="1">
        <p:scale>
          <a:sx n="80" d="100"/>
          <a:sy n="80" d="100"/>
        </p:scale>
        <p:origin x="78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8-22T01:28:38.956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gif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3CE59C-ABED-6523-A0DC-4C6E4EA3DF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383C29-8838-0C97-2255-BDAD0F2A95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11D8512-D121-388A-CAF7-74B850CA8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4CE6F9-4523-F9DD-CA94-9A5C80A7B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C991709-CD14-9546-E3ED-5154279F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552701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F09D10-C9F5-CD94-4D46-CA5706BDF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F432B2E-E890-C0CD-667A-F31F66299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1B88D8D-DB1F-8A39-77EB-DE722B252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EA274B-C577-5FB3-DBB5-FF50E946D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5812050-9DE0-2D84-6BD6-93E807696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368856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7417988-0D51-93E7-A89D-24EC35F6E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AA0FFCD-9A7A-32E3-7DC9-774DD2802C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E85392-AA8C-EF34-BF56-A13385DFA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420819-B884-C6C9-7E97-12315996C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AAFF34-C011-85A9-3910-929135C78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264024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C15738-229A-0F0D-CB75-8D14387C5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50C30C-BE2C-96D8-4D61-BE0FA77AE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7A04EF7-54A5-2E8C-3691-2877CB31A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E4DAB4-0B6C-14C2-B671-1FA75A029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73AA1E-7C03-234C-1693-0038D00B6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56551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4578EE-38A9-C1C7-BB91-6D5CC9BA2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BD205E-64B5-74CD-660E-C24964693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E31FDA-230A-DF91-2096-36FA33781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A09E1B9-23DD-7A71-15A3-C35CD0860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8544644-E3C5-F56A-4AE4-4D5A50E7C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889350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14B4A4-38D7-906E-28EC-001D5B832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267349-E63E-EEC0-8C3E-D5F7834B1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CE3322-94CC-E2D1-04B2-93DBA64101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1039CC4-1969-DBDE-017F-7F2351EB1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2C45C85-BAF0-A67C-4532-0BFF6EF89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BFEC47-154B-1B2D-63FF-212B2FD1C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376329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477646-8606-679C-C6C3-E40571A30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8A5733B-F2A2-3092-FF69-1BD703EA8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AE309AA-500A-651C-70E0-068ADCA771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6AA9C53-2C44-EEF9-8FDD-E74FB96198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4CCDDF8-E573-F681-6DAB-C8A0E49DB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35968C5-328B-A3E7-77C8-703BC38A9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DF771E3-F522-7D09-A858-397ED70B7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ACA6C16-D911-0DCB-5287-D6A417431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096162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45512-D8AD-6A4D-D77D-117CFE8E6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18CFA74-7052-695F-DA1D-8861BEB44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5D6501F-69F2-600F-8A2B-A1F8A7722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B0283FE-093E-13D9-FACD-4CFA654EE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47913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6ABBB09-2D22-BB35-BFDA-90934BE73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6471A20-6BA2-2E4D-F9C9-DE38C8B56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8C50B3C-1296-0AE9-7436-136FE2D40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451555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4649C3-10B0-9E09-B78D-C4D5A84F3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5F6FEB-7CDD-3BA4-5F67-0989D7B96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CE06D92-0BD4-4678-8E70-3F187932C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B644833-FF92-BB64-6A05-CE51E3223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B78E0E-C412-3BCD-BDE4-DBD7070D3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EBAD114-D223-00FD-7697-69D840D6B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253842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CD36A-D632-BC9C-6D1D-889776D3D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027205F-1C13-141C-06D7-62D0440F48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98BDBF8-A4DF-673D-33FE-D7FF6D8A5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D1A9C36-E01A-4DD0-DDAD-2A5FF26CE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8BD3C9C-F521-94AA-FF2A-15FF1D2C0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B686FB-8AF1-48CA-E6A4-548B41111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748922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www.cuentocolectivo.com/las-unicas-4-razones-por-las-que-tu-startup-deberia-tal-vez-contratar-a-una-agencia-de-relaciones-publicas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1000"/>
            <a:lum/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DDDD1D9-C8C3-798A-E83D-3B57A4AC5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B422724-F0FF-8614-CBC2-3525E6482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C4E9DD-6AC1-3031-6815-9EB7E92B8C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463D5-AACE-4510-94EF-1E0692E2290D}" type="datetimeFigureOut">
              <a:rPr lang="es-EC" smtClean="0"/>
              <a:t>24/8/2025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1AEEE2D-276A-B67C-DA50-409422108E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ED58FF-DD52-962B-FFA9-0E9F8D2D2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B3565-4A70-4B25-9B26-71B0B9B91B81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360455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CC3D8DDD-9D6D-1781-C21B-149B34FB337E}"/>
              </a:ext>
            </a:extLst>
          </p:cNvPr>
          <p:cNvSpPr/>
          <p:nvPr/>
        </p:nvSpPr>
        <p:spPr>
          <a:xfrm>
            <a:off x="3390900" y="1851660"/>
            <a:ext cx="5669280" cy="2417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Universidad Internacional del Ecuador </a:t>
            </a:r>
          </a:p>
          <a:p>
            <a:pPr algn="ctr"/>
            <a:r>
              <a:rPr lang="es-MX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 Lógica de Programación </a:t>
            </a:r>
          </a:p>
          <a:p>
            <a:pPr algn="ctr"/>
            <a:r>
              <a:rPr lang="es-MX" sz="3600" dirty="0">
                <a:solidFill>
                  <a:schemeClr val="accent1">
                    <a:lumMod val="40000"/>
                    <a:lumOff val="60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 David Andrés Camacho Rojas</a:t>
            </a:r>
            <a:endParaRPr lang="es-EC" sz="3600" dirty="0">
              <a:solidFill>
                <a:schemeClr val="accent1">
                  <a:lumMod val="40000"/>
                  <a:lumOff val="60000"/>
                </a:schemeClr>
              </a:solidFill>
              <a:latin typeface="Aldhabi" panose="01000000000000000000" pitchFamily="2" charset="-78"/>
              <a:cs typeface="Aldhabi" panose="01000000000000000000" pitchFamily="2" charset="-78"/>
            </a:endParaRP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43411725-20E5-0BDA-219A-E23BE6E0774A}"/>
              </a:ext>
            </a:extLst>
          </p:cNvPr>
          <p:cNvSpPr/>
          <p:nvPr/>
        </p:nvSpPr>
        <p:spPr>
          <a:xfrm>
            <a:off x="3390900" y="1371600"/>
            <a:ext cx="5410200" cy="110490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br>
              <a:rPr lang="es-MX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s-MX" sz="32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Generador de Contraseñas</a:t>
            </a:r>
          </a:p>
          <a:p>
            <a:pPr algn="ctr"/>
            <a:r>
              <a:rPr lang="es-MX" sz="28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Seguras en Python</a:t>
            </a:r>
            <a:endParaRPr lang="es-EC" sz="28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endParaRPr lang="es-MX" sz="28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085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2E14C6F2-F3B5-383B-DE27-98EB55D2C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5760" y="533082"/>
            <a:ext cx="3840480" cy="1400175"/>
          </a:xfrm>
        </p:spPr>
        <p:txBody>
          <a:bodyPr>
            <a:normAutofit fontScale="90000"/>
          </a:bodyPr>
          <a:lstStyle/>
          <a:p>
            <a:pPr algn="ctr"/>
            <a:r>
              <a:rPr lang="es-EC" sz="9600" b="1" dirty="0">
                <a:solidFill>
                  <a:schemeClr val="accent2"/>
                </a:solidFill>
                <a:latin typeface="Arial Black" panose="020B0A04020102020204" pitchFamily="34" charset="0"/>
              </a:rPr>
              <a:t>100%</a:t>
            </a:r>
            <a:endParaRPr lang="es-EC" sz="9600" dirty="0">
              <a:solidFill>
                <a:schemeClr val="accent2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8E1A036B-C128-01FA-FCCE-335245D60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95282" y="2509203"/>
            <a:ext cx="6401435" cy="1994217"/>
          </a:xfrm>
        </p:spPr>
        <p:txBody>
          <a:bodyPr>
            <a:normAutofit lnSpcReduction="10000"/>
          </a:bodyPr>
          <a:lstStyle/>
          <a:p>
            <a:pPr algn="ctr"/>
            <a:r>
              <a:rPr lang="es-MX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Desarrollar un Software que genere contraseñas seguras personalizadas, aplicando estructuras de control y validaciones en Python</a:t>
            </a:r>
            <a:endParaRPr lang="es-EC" sz="28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37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D57267F2-A55E-A658-9217-FCEC16253A46}"/>
              </a:ext>
            </a:extLst>
          </p:cNvPr>
          <p:cNvSpPr/>
          <p:nvPr/>
        </p:nvSpPr>
        <p:spPr>
          <a:xfrm>
            <a:off x="3371850" y="163830"/>
            <a:ext cx="5448300" cy="716280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latin typeface="Arial Black" panose="020B0A04020102020204" pitchFamily="34" charset="0"/>
              </a:rPr>
              <a:t>Justificación del Proyecto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332631D8-3E7E-303E-8AA3-5E097018CA5E}"/>
              </a:ext>
            </a:extLst>
          </p:cNvPr>
          <p:cNvSpPr/>
          <p:nvPr/>
        </p:nvSpPr>
        <p:spPr>
          <a:xfrm>
            <a:off x="560070" y="1817370"/>
            <a:ext cx="2922270" cy="432816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just"/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Incrementa la seguridad de usuarios mediante la generación de contraseñas robustas y personalizadas para proteger información confidencial.</a:t>
            </a:r>
          </a:p>
          <a:p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4E1A7EB7-C116-7C5E-0FB9-6D15F5BEE0CD}"/>
              </a:ext>
            </a:extLst>
          </p:cNvPr>
          <p:cNvSpPr/>
          <p:nvPr/>
        </p:nvSpPr>
        <p:spPr>
          <a:xfrm>
            <a:off x="4385310" y="1794510"/>
            <a:ext cx="3268980" cy="446913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just"/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Refuerza buenas prácticas en programación estructurada aplicando conceptos fundamentales de desarrollo de software y validaciones</a:t>
            </a: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C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C9A65CBD-F20C-1682-FEF3-934DBE08036A}"/>
              </a:ext>
            </a:extLst>
          </p:cNvPr>
          <p:cNvSpPr/>
          <p:nvPr/>
        </p:nvSpPr>
        <p:spPr>
          <a:xfrm>
            <a:off x="8656320" y="1794510"/>
            <a:ext cx="3345179" cy="435102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just"/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 la lógica de validaciones y condicionales para garantizar criterios mínimos de seguridad en contraseñas.</a:t>
            </a:r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EC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C7401868-8713-810A-81EC-A7A0022FFC77}"/>
              </a:ext>
            </a:extLst>
          </p:cNvPr>
          <p:cNvSpPr/>
          <p:nvPr/>
        </p:nvSpPr>
        <p:spPr>
          <a:xfrm>
            <a:off x="794385" y="1958340"/>
            <a:ext cx="2522220" cy="43434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EC" sz="2400" b="1" dirty="0">
                <a:solidFill>
                  <a:srgbClr val="FFC000"/>
                </a:solidFill>
                <a:latin typeface="Arial Black" panose="020B0A04020102020204" pitchFamily="34" charset="0"/>
              </a:rPr>
              <a:t>Seguridad 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832BD48C-9EB8-3D9E-577A-939E61299F50}"/>
              </a:ext>
            </a:extLst>
          </p:cNvPr>
          <p:cNvSpPr/>
          <p:nvPr/>
        </p:nvSpPr>
        <p:spPr>
          <a:xfrm>
            <a:off x="4655820" y="1958340"/>
            <a:ext cx="2727960" cy="50292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rgbClr val="FFC000"/>
                </a:solidFill>
                <a:latin typeface="Arial Black" panose="020B0A04020102020204" pitchFamily="34" charset="0"/>
              </a:rPr>
              <a:t>Programación</a:t>
            </a:r>
            <a:r>
              <a:rPr lang="es-EC" sz="2400" b="1" dirty="0">
                <a:solidFill>
                  <a:srgbClr val="FFC000"/>
                </a:solidFill>
                <a:latin typeface="Arial Black" panose="020B0A04020102020204" pitchFamily="34" charset="0"/>
              </a:rPr>
              <a:t> 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0B31AD89-18C6-4016-1A69-749F115AA33A}"/>
              </a:ext>
            </a:extLst>
          </p:cNvPr>
          <p:cNvSpPr/>
          <p:nvPr/>
        </p:nvSpPr>
        <p:spPr>
          <a:xfrm>
            <a:off x="8902064" y="1958340"/>
            <a:ext cx="2853690" cy="50292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EC" sz="2400" b="1" dirty="0">
                <a:solidFill>
                  <a:srgbClr val="FFC000"/>
                </a:solidFill>
                <a:latin typeface="Arial Black" panose="020B0A04020102020204" pitchFamily="34" charset="0"/>
              </a:rPr>
              <a:t>Validación</a:t>
            </a:r>
          </a:p>
        </p:txBody>
      </p:sp>
    </p:spTree>
    <p:extLst>
      <p:ext uri="{BB962C8B-B14F-4D97-AF65-F5344CB8AC3E}">
        <p14:creationId xmlns:p14="http://schemas.microsoft.com/office/powerpoint/2010/main" val="1204052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6648693-733A-A018-F152-57CBADE36526}"/>
              </a:ext>
            </a:extLst>
          </p:cNvPr>
          <p:cNvSpPr/>
          <p:nvPr/>
        </p:nvSpPr>
        <p:spPr>
          <a:xfrm>
            <a:off x="457200" y="762000"/>
            <a:ext cx="1889760" cy="87630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EC" sz="3200" dirty="0">
                <a:solidFill>
                  <a:srgbClr val="FFC0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8+</a:t>
            </a:r>
          </a:p>
          <a:p>
            <a:pPr algn="ctr"/>
            <a:endParaRPr lang="es-EC" sz="2000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C" sz="2000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Caracteres Mínimos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E8CA18B1-E1E9-AE91-DB5C-59FE09C3087B}"/>
              </a:ext>
            </a:extLst>
          </p:cNvPr>
          <p:cNvSpPr/>
          <p:nvPr/>
        </p:nvSpPr>
        <p:spPr>
          <a:xfrm>
            <a:off x="6332220" y="419100"/>
            <a:ext cx="1722120" cy="68580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MX" sz="3200" dirty="0">
                <a:solidFill>
                  <a:srgbClr val="FFC000"/>
                </a:solidFill>
                <a:latin typeface="Arial Black" panose="020B0A04020102020204" pitchFamily="34" charset="0"/>
              </a:rPr>
              <a:t>100%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05029971-E373-E953-3340-EC1070F20762}"/>
              </a:ext>
            </a:extLst>
          </p:cNvPr>
          <p:cNvSpPr/>
          <p:nvPr/>
        </p:nvSpPr>
        <p:spPr>
          <a:xfrm>
            <a:off x="3474720" y="495300"/>
            <a:ext cx="1501140" cy="54102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MX" sz="3200" dirty="0">
                <a:solidFill>
                  <a:srgbClr val="FFC000"/>
                </a:solidFill>
                <a:latin typeface="Arial Black" panose="020B0A04020102020204" pitchFamily="34" charset="0"/>
              </a:rPr>
              <a:t>4</a:t>
            </a:r>
            <a:endParaRPr lang="es-EC" sz="32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44E21FFE-81A6-53CD-DA14-3D884CDF943F}"/>
              </a:ext>
            </a:extLst>
          </p:cNvPr>
          <p:cNvSpPr/>
          <p:nvPr/>
        </p:nvSpPr>
        <p:spPr>
          <a:xfrm>
            <a:off x="3009900" y="1224915"/>
            <a:ext cx="2430780" cy="54102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Tipos Caracteres </a:t>
            </a:r>
            <a:endParaRPr lang="es-EC" dirty="0">
              <a:solidFill>
                <a:schemeClr val="accent1">
                  <a:lumMod val="20000"/>
                  <a:lumOff val="8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AC079994-113C-D1CC-16EB-4C23C27A32CB}"/>
              </a:ext>
            </a:extLst>
          </p:cNvPr>
          <p:cNvSpPr/>
          <p:nvPr/>
        </p:nvSpPr>
        <p:spPr>
          <a:xfrm>
            <a:off x="5775960" y="1224915"/>
            <a:ext cx="2834640" cy="54102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EC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Aleatoriedad Segura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0E801317-757B-756D-0737-B0DBD3B14EFE}"/>
              </a:ext>
            </a:extLst>
          </p:cNvPr>
          <p:cNvSpPr/>
          <p:nvPr/>
        </p:nvSpPr>
        <p:spPr>
          <a:xfrm>
            <a:off x="9898380" y="419099"/>
            <a:ext cx="1722120" cy="822009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marL="457200" indent="-457200" algn="ctr">
              <a:buFont typeface="Wingdings" panose="05000000000000000000" pitchFamily="2" charset="2"/>
              <a:buChar char="ü"/>
            </a:pPr>
            <a:r>
              <a:rPr lang="es-MX" sz="3200" dirty="0">
                <a:solidFill>
                  <a:srgbClr val="FFFF00"/>
                </a:solidFill>
                <a:latin typeface="Arial Black" panose="020B0A04020102020204" pitchFamily="34" charset="0"/>
              </a:rPr>
              <a:t> </a:t>
            </a:r>
            <a:endParaRPr lang="es-EC" sz="3200" dirty="0">
              <a:solidFill>
                <a:srgbClr val="FFFF00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6042B127-6710-C791-0E6B-EED72B38F3E2}"/>
              </a:ext>
            </a:extLst>
          </p:cNvPr>
          <p:cNvSpPr/>
          <p:nvPr/>
        </p:nvSpPr>
        <p:spPr>
          <a:xfrm>
            <a:off x="9182100" y="1327785"/>
            <a:ext cx="2933700" cy="43815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Validación </a:t>
            </a:r>
            <a:endParaRPr lang="es-EC" dirty="0">
              <a:solidFill>
                <a:schemeClr val="accent1">
                  <a:lumMod val="20000"/>
                  <a:lumOff val="8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7ADE4B50-2BEE-9BC5-7619-1C393DB6C4A1}"/>
              </a:ext>
            </a:extLst>
          </p:cNvPr>
          <p:cNvSpPr/>
          <p:nvPr/>
        </p:nvSpPr>
        <p:spPr>
          <a:xfrm>
            <a:off x="160020" y="1954530"/>
            <a:ext cx="3268980" cy="461391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Definir longitud de la contraseña personalizada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Validar longitud mínima de 8 caracteres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Asegurar criterios mínimos de seguridad digital </a:t>
            </a:r>
            <a:endParaRPr lang="es-EC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24DAF73D-B3A2-6C9A-BA7C-6FB13F5E32B3}"/>
              </a:ext>
            </a:extLst>
          </p:cNvPr>
          <p:cNvSpPr/>
          <p:nvPr/>
        </p:nvSpPr>
        <p:spPr>
          <a:xfrm>
            <a:off x="1184910" y="2087403"/>
            <a:ext cx="1398270" cy="40386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r>
              <a:rPr lang="es-MX" b="1" dirty="0">
                <a:solidFill>
                  <a:srgbClr val="FFFF00"/>
                </a:solidFill>
                <a:latin typeface="Arial Black" panose="020B0A04020102020204" pitchFamily="34" charset="0"/>
              </a:rPr>
              <a:t>L</a:t>
            </a:r>
            <a:r>
              <a:rPr lang="es-EC" dirty="0" err="1">
                <a:solidFill>
                  <a:srgbClr val="FFFF00"/>
                </a:solidFill>
                <a:latin typeface="Arial Black" panose="020B0A04020102020204" pitchFamily="34" charset="0"/>
              </a:rPr>
              <a:t>ongitud</a:t>
            </a:r>
            <a:endParaRPr lang="es-EC" dirty="0">
              <a:solidFill>
                <a:srgbClr val="FFFF00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110AA543-04E5-893A-1733-DA7176FFC1C3}"/>
              </a:ext>
            </a:extLst>
          </p:cNvPr>
          <p:cNvSpPr/>
          <p:nvPr/>
        </p:nvSpPr>
        <p:spPr>
          <a:xfrm>
            <a:off x="243840" y="2624136"/>
            <a:ext cx="3101340" cy="1042035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El usuario define la longitud deseada con validación mínima de seguridad</a:t>
            </a:r>
            <a:endParaRPr lang="es-EC" dirty="0">
              <a:solidFill>
                <a:schemeClr val="accent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6CCE63DA-C9E4-3D18-C11A-090E0B1128A7}"/>
              </a:ext>
            </a:extLst>
          </p:cNvPr>
          <p:cNvSpPr/>
          <p:nvPr/>
        </p:nvSpPr>
        <p:spPr>
          <a:xfrm>
            <a:off x="4063365" y="1954530"/>
            <a:ext cx="3905250" cy="456057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s-EC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EC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EC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EC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C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Elegir si incluye mayúsculas en la contraseña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C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Seleccionar minúsculas, números y símbolos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C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Combinar diferentes tipos según preferencias del usuario 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342A492D-5311-5380-FF46-377D8D94CC72}"/>
              </a:ext>
            </a:extLst>
          </p:cNvPr>
          <p:cNvSpPr/>
          <p:nvPr/>
        </p:nvSpPr>
        <p:spPr>
          <a:xfrm>
            <a:off x="5126355" y="2051685"/>
            <a:ext cx="1779270" cy="35052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FFFF00"/>
                </a:solidFill>
                <a:latin typeface="Arial Black" panose="020B0A04020102020204" pitchFamily="34" charset="0"/>
              </a:rPr>
              <a:t>O</a:t>
            </a:r>
            <a:r>
              <a:rPr lang="es-EC" dirty="0" err="1">
                <a:solidFill>
                  <a:srgbClr val="FFFF00"/>
                </a:solidFill>
                <a:latin typeface="Arial Black" panose="020B0A04020102020204" pitchFamily="34" charset="0"/>
              </a:rPr>
              <a:t>pciones</a:t>
            </a:r>
            <a:r>
              <a:rPr lang="es-EC" dirty="0">
                <a:solidFill>
                  <a:srgbClr val="FFFF00"/>
                </a:solidFill>
                <a:latin typeface="Arial Black" panose="020B0A04020102020204" pitchFamily="34" charset="0"/>
              </a:rPr>
              <a:t> </a:t>
            </a: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CFC85837-C541-AF6E-BE93-9B99F5596E7A}"/>
              </a:ext>
            </a:extLst>
          </p:cNvPr>
          <p:cNvSpPr/>
          <p:nvPr/>
        </p:nvSpPr>
        <p:spPr>
          <a:xfrm>
            <a:off x="4208145" y="2624136"/>
            <a:ext cx="3615690" cy="1163954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Selección personalizada de tipos de caracteres para incluir en contraseña</a:t>
            </a:r>
            <a:endParaRPr lang="es-EC" dirty="0">
              <a:solidFill>
                <a:schemeClr val="accent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D45F7E84-4E75-D48E-99E7-D0CBDA384078}"/>
              </a:ext>
            </a:extLst>
          </p:cNvPr>
          <p:cNvSpPr/>
          <p:nvPr/>
        </p:nvSpPr>
        <p:spPr>
          <a:xfrm>
            <a:off x="8454390" y="1954530"/>
            <a:ext cx="3707130" cy="484251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Generar contraseñas aleatoria con criterios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Aplicar algoritmos seguros de generación pseudoaleatoria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Entregar resultado final seguro al usuario </a:t>
            </a:r>
            <a:endParaRPr lang="es-EC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ACC4E0BD-CE63-3DF3-E78A-4D31376C109F}"/>
              </a:ext>
            </a:extLst>
          </p:cNvPr>
          <p:cNvSpPr/>
          <p:nvPr/>
        </p:nvSpPr>
        <p:spPr>
          <a:xfrm>
            <a:off x="9425940" y="2087403"/>
            <a:ext cx="1764030" cy="35052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EC" dirty="0">
                <a:solidFill>
                  <a:srgbClr val="FFFF00"/>
                </a:solidFill>
                <a:latin typeface="Arial Black" panose="020B0A04020102020204" pitchFamily="34" charset="0"/>
              </a:rPr>
              <a:t>Generación</a:t>
            </a: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F6FC310D-4B21-44B0-0C04-82B3375CD137}"/>
              </a:ext>
            </a:extLst>
          </p:cNvPr>
          <p:cNvSpPr/>
          <p:nvPr/>
        </p:nvSpPr>
        <p:spPr>
          <a:xfrm>
            <a:off x="8561070" y="2624136"/>
            <a:ext cx="3554730" cy="1110615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Algoritmo seguro que crea contraseñas aleatorias según criterios establecidos por usuario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749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9F5BA75-C513-321D-0486-245AEF5CB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156510"/>
            <a:ext cx="3238500" cy="19310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6A57CC79-0473-59B9-48B4-24F37B2190D3}"/>
              </a:ext>
            </a:extLst>
          </p:cNvPr>
          <p:cNvSpPr/>
          <p:nvPr/>
        </p:nvSpPr>
        <p:spPr>
          <a:xfrm>
            <a:off x="205739" y="2407920"/>
            <a:ext cx="3430905" cy="252222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just"/>
            <a:r>
              <a:rPr lang="es-MX" sz="2400" dirty="0">
                <a:solidFill>
                  <a:schemeClr val="bg1"/>
                </a:solidFill>
                <a:latin typeface="Arial Black" panose="020B0A04020102020204" pitchFamily="34" charset="0"/>
              </a:rPr>
              <a:t>Diagrama Flujo </a:t>
            </a:r>
          </a:p>
          <a:p>
            <a:pPr algn="just"/>
            <a:endParaRPr lang="es-MX" dirty="0">
              <a:solidFill>
                <a:schemeClr val="bg1"/>
              </a:solidFill>
            </a:endParaRPr>
          </a:p>
          <a:p>
            <a:pPr algn="just"/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Representa el flujo secuencial del algoritmo desde la entrada de parámetros hasta la generación final de contraseña</a:t>
            </a:r>
            <a:endParaRPr lang="es-EC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4B76889B-9B94-A097-7758-2D8AB481DA05}"/>
              </a:ext>
            </a:extLst>
          </p:cNvPr>
          <p:cNvSpPr/>
          <p:nvPr/>
        </p:nvSpPr>
        <p:spPr>
          <a:xfrm>
            <a:off x="3886200" y="107280"/>
            <a:ext cx="3497580" cy="208377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just"/>
            <a:r>
              <a:rPr lang="es-MX" sz="2400" dirty="0">
                <a:solidFill>
                  <a:schemeClr val="bg1"/>
                </a:solidFill>
                <a:latin typeface="Arial Black" panose="020B0A04020102020204" pitchFamily="34" charset="0"/>
              </a:rPr>
              <a:t>Casos Uso</a:t>
            </a:r>
          </a:p>
          <a:p>
            <a:pPr algn="just"/>
            <a:endParaRPr lang="es-MX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just"/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Ilustra las interacciones del usuario con el sistema y las diferentes funcionalidades disponibles del generador</a:t>
            </a:r>
            <a:endParaRPr lang="es-EC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17339F5-DF76-49B6-79EB-5D42C33A4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875" y="2537460"/>
            <a:ext cx="3430905" cy="22872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C9C3939-E677-5611-25EC-A1E9D5F2F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6700" y="156510"/>
            <a:ext cx="3886200" cy="21386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89B04302-A6E4-55B4-3D33-D0356FF089E5}"/>
              </a:ext>
            </a:extLst>
          </p:cNvPr>
          <p:cNvSpPr/>
          <p:nvPr/>
        </p:nvSpPr>
        <p:spPr>
          <a:xfrm>
            <a:off x="7780020" y="2483485"/>
            <a:ext cx="4099560" cy="228727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just"/>
            <a:r>
              <a:rPr lang="es-MX" sz="2400" dirty="0">
                <a:solidFill>
                  <a:schemeClr val="bg1"/>
                </a:solidFill>
                <a:latin typeface="Arial Black" panose="020B0A04020102020204" pitchFamily="34" charset="0"/>
              </a:rPr>
              <a:t>Arquitectura</a:t>
            </a:r>
          </a:p>
          <a:p>
            <a:pPr algn="just"/>
            <a:endParaRPr lang="es-MX" dirty="0">
              <a:solidFill>
                <a:schemeClr val="bg1"/>
              </a:solidFill>
            </a:endParaRPr>
          </a:p>
          <a:p>
            <a:pPr algn="just"/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Muestra la organización en capas del sistema incluyendo interfaz, lógica de negocio y validaciones</a:t>
            </a:r>
            <a:endParaRPr lang="es-EC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387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319D07A3-B998-D479-37D2-B409E12BAD95}"/>
              </a:ext>
            </a:extLst>
          </p:cNvPr>
          <p:cNvSpPr/>
          <p:nvPr/>
        </p:nvSpPr>
        <p:spPr>
          <a:xfrm>
            <a:off x="5798820" y="1051560"/>
            <a:ext cx="4792980" cy="71628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r>
              <a:rPr lang="es-EC" sz="3200" b="1" dirty="0">
                <a:solidFill>
                  <a:srgbClr val="FFC000"/>
                </a:solidFill>
              </a:rPr>
              <a:t>&lt;/&gt;</a:t>
            </a:r>
            <a:r>
              <a:rPr lang="es-EC" sz="3200" b="1" dirty="0"/>
              <a:t>           </a:t>
            </a:r>
            <a:r>
              <a:rPr lang="es-EC" sz="3200" b="1" dirty="0">
                <a:solidFill>
                  <a:schemeClr val="bg1"/>
                </a:solidFill>
              </a:rPr>
              <a:t>Código Python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D38A715-7295-4479-5124-6A43CE3EC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" y="1356360"/>
            <a:ext cx="3177540" cy="24917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3FEC12F0-865A-6E7D-622A-E4EC69D4F38E}"/>
              </a:ext>
            </a:extLst>
          </p:cNvPr>
          <p:cNvSpPr/>
          <p:nvPr/>
        </p:nvSpPr>
        <p:spPr>
          <a:xfrm>
            <a:off x="5669280" y="1943100"/>
            <a:ext cx="5219700" cy="1790700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dirty="0"/>
          </a:p>
          <a:p>
            <a:r>
              <a:rPr lang="es-MX" sz="2400" dirty="0">
                <a:solidFill>
                  <a:srgbClr val="FFC000"/>
                </a:solidFill>
                <a:latin typeface="Arial Black" panose="020B0A04020102020204" pitchFamily="34" charset="0"/>
              </a:rPr>
              <a:t>Funciones</a:t>
            </a:r>
          </a:p>
          <a:p>
            <a:endParaRPr lang="es-MX" dirty="0"/>
          </a:p>
          <a:p>
            <a:r>
              <a:rPr lang="es-MX" dirty="0"/>
              <a:t>Define funciones para generar contraseña utilizando librerías </a:t>
            </a:r>
            <a:r>
              <a:rPr lang="es-MX" dirty="0" err="1"/>
              <a:t>random</a:t>
            </a:r>
            <a:r>
              <a:rPr lang="es-MX" dirty="0"/>
              <a:t> y </a:t>
            </a:r>
            <a:r>
              <a:rPr lang="es-MX" dirty="0" err="1"/>
              <a:t>string</a:t>
            </a:r>
            <a:r>
              <a:rPr lang="es-MX" dirty="0"/>
              <a:t> para crear combinaciones seguras y aleatorias.</a:t>
            </a:r>
            <a:endParaRPr lang="es-EC" b="1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1B51E027-F06E-37F8-9E7B-2F85AF73FA6B}"/>
              </a:ext>
            </a:extLst>
          </p:cNvPr>
          <p:cNvSpPr/>
          <p:nvPr/>
        </p:nvSpPr>
        <p:spPr>
          <a:xfrm>
            <a:off x="5669280" y="3886200"/>
            <a:ext cx="5219700" cy="1584960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C" sz="2400" b="1" dirty="0">
                <a:solidFill>
                  <a:srgbClr val="FFC000"/>
                </a:solidFill>
                <a:latin typeface="Arial Black" panose="020B0A04020102020204" pitchFamily="34" charset="0"/>
              </a:rPr>
              <a:t>Validaciones</a:t>
            </a:r>
          </a:p>
          <a:p>
            <a:pPr algn="just"/>
            <a:endParaRPr lang="es-MX" dirty="0"/>
          </a:p>
          <a:p>
            <a:pPr algn="just"/>
            <a:r>
              <a:rPr lang="es-MX" dirty="0"/>
              <a:t>Usa librerías </a:t>
            </a:r>
            <a:r>
              <a:rPr lang="es-MX" dirty="0" err="1"/>
              <a:t>random</a:t>
            </a:r>
            <a:r>
              <a:rPr lang="es-MX" dirty="0"/>
              <a:t> y </a:t>
            </a:r>
            <a:r>
              <a:rPr lang="es-MX" dirty="0" err="1"/>
              <a:t>string</a:t>
            </a:r>
            <a:r>
              <a:rPr lang="es-MX" dirty="0"/>
              <a:t>, aplicando validaciones para seguridad y garantizando criterios mínimos de protección.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289543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1822E817-9D35-8C60-AF13-8AF2822C0D7A}"/>
              </a:ext>
            </a:extLst>
          </p:cNvPr>
          <p:cNvSpPr/>
          <p:nvPr/>
        </p:nvSpPr>
        <p:spPr>
          <a:xfrm>
            <a:off x="457200" y="864264"/>
            <a:ext cx="4427220" cy="2628900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C" b="1" dirty="0"/>
          </a:p>
          <a:p>
            <a:endParaRPr lang="es-EC" b="1" dirty="0"/>
          </a:p>
          <a:p>
            <a:endParaRPr lang="es-EC" b="1" dirty="0"/>
          </a:p>
          <a:p>
            <a:endParaRPr lang="es-EC" b="1" dirty="0"/>
          </a:p>
          <a:p>
            <a:r>
              <a:rPr lang="es-EC" sz="2400" b="1" dirty="0">
                <a:solidFill>
                  <a:srgbClr val="FFC000"/>
                </a:solidFill>
                <a:latin typeface="Arial Black" panose="020B0A04020102020204" pitchFamily="34" charset="0"/>
              </a:rPr>
              <a:t>Validaciones</a:t>
            </a:r>
          </a:p>
          <a:p>
            <a:endParaRPr lang="es-EC" b="1" dirty="0"/>
          </a:p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El usuario define los criterios de longitud y tipos de caracteres, y el programa devuelve una contraseña segura personalizada según las especificaciones solicitadas.</a:t>
            </a:r>
            <a:endParaRPr lang="es-EC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C" b="1" dirty="0"/>
          </a:p>
          <a:p>
            <a:endParaRPr lang="es-EC" b="1" dirty="0"/>
          </a:p>
          <a:p>
            <a:endParaRPr lang="es-EC" b="1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88AD3C5-D62F-25C1-486F-6C9BAA89C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696135"/>
            <a:ext cx="3680460" cy="17333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D036BC2-7324-64F0-F210-4BC5F9FD2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605" y="997008"/>
            <a:ext cx="5243655" cy="23634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A313B0E5-473E-1A59-75DF-BEA01FDED382}"/>
              </a:ext>
            </a:extLst>
          </p:cNvPr>
          <p:cNvSpPr/>
          <p:nvPr/>
        </p:nvSpPr>
        <p:spPr>
          <a:xfrm>
            <a:off x="6469380" y="3696134"/>
            <a:ext cx="4229100" cy="921586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rgbClr val="FFC000"/>
                </a:solidFill>
                <a:latin typeface="Arial Black" panose="020B0A04020102020204" pitchFamily="34" charset="0"/>
              </a:rPr>
              <a:t>8</a:t>
            </a:r>
            <a:r>
              <a:rPr lang="es-EC" sz="2400" dirty="0">
                <a:solidFill>
                  <a:srgbClr val="FFC000"/>
                </a:solidFill>
                <a:latin typeface="Arial Black" panose="020B0A04020102020204" pitchFamily="34" charset="0"/>
              </a:rPr>
              <a:t>+</a:t>
            </a:r>
            <a:endParaRPr lang="es-EC" dirty="0">
              <a:solidFill>
                <a:srgbClr val="FFC000"/>
              </a:solidFill>
              <a:latin typeface="Arial Black" panose="020B0A04020102020204" pitchFamily="34" charset="0"/>
            </a:endParaRPr>
          </a:p>
          <a:p>
            <a:pPr algn="ctr"/>
            <a:r>
              <a:rPr lang="es-EC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Caracteres</a:t>
            </a:r>
            <a:endParaRPr lang="es-MX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91981EEA-494A-6502-B130-B8B1978F5AAD}"/>
              </a:ext>
            </a:extLst>
          </p:cNvPr>
          <p:cNvSpPr/>
          <p:nvPr/>
        </p:nvSpPr>
        <p:spPr>
          <a:xfrm>
            <a:off x="6469380" y="4862428"/>
            <a:ext cx="4229100" cy="921586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MX" sz="2400" dirty="0">
                <a:solidFill>
                  <a:srgbClr val="FFC000"/>
                </a:solidFill>
                <a:latin typeface="Arial Black" panose="020B0A04020102020204" pitchFamily="34" charset="0"/>
              </a:rPr>
              <a:t>100%</a:t>
            </a:r>
            <a:endParaRPr lang="es-MX" dirty="0">
              <a:solidFill>
                <a:srgbClr val="FFC000"/>
              </a:solidFill>
            </a:endParaRPr>
          </a:p>
          <a:p>
            <a:pPr algn="ctr"/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Éxito</a:t>
            </a:r>
          </a:p>
        </p:txBody>
      </p:sp>
    </p:spTree>
    <p:extLst>
      <p:ext uri="{BB962C8B-B14F-4D97-AF65-F5344CB8AC3E}">
        <p14:creationId xmlns:p14="http://schemas.microsoft.com/office/powerpoint/2010/main" val="1122785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5EE40FD7-45DF-504B-01F9-92EBA17ADE57}"/>
              </a:ext>
            </a:extLst>
          </p:cNvPr>
          <p:cNvSpPr/>
          <p:nvPr/>
        </p:nvSpPr>
        <p:spPr>
          <a:xfrm>
            <a:off x="2080260" y="121920"/>
            <a:ext cx="8031480" cy="65532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EC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Conclusiones del Proyecto Desarrollado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0F68230C-F459-A597-3C51-5FED422C4A17}"/>
              </a:ext>
            </a:extLst>
          </p:cNvPr>
          <p:cNvSpPr/>
          <p:nvPr/>
        </p:nvSpPr>
        <p:spPr>
          <a:xfrm>
            <a:off x="1184910" y="1074420"/>
            <a:ext cx="2247900" cy="65532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MX" sz="2800" dirty="0">
                <a:solidFill>
                  <a:srgbClr val="FFC000"/>
                </a:solidFill>
                <a:latin typeface="Arial Black" panose="020B0A04020102020204" pitchFamily="34" charset="0"/>
              </a:rPr>
              <a:t>Logros</a:t>
            </a:r>
            <a:endParaRPr lang="es-EC" sz="28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9F1F23D4-A918-F073-D740-3892A592F3BE}"/>
              </a:ext>
            </a:extLst>
          </p:cNvPr>
          <p:cNvSpPr/>
          <p:nvPr/>
        </p:nvSpPr>
        <p:spPr>
          <a:xfrm>
            <a:off x="8503920" y="1082040"/>
            <a:ext cx="2880360" cy="56388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MX" sz="2800" dirty="0">
                <a:solidFill>
                  <a:srgbClr val="FFC000"/>
                </a:solidFill>
                <a:latin typeface="Arial Black" panose="020B0A04020102020204" pitchFamily="34" charset="0"/>
              </a:rPr>
              <a:t>Beneficios</a:t>
            </a:r>
            <a:endParaRPr lang="es-EC" sz="28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E4CF488B-5935-4A89-EC3B-23CB119EB857}"/>
              </a:ext>
            </a:extLst>
          </p:cNvPr>
          <p:cNvSpPr/>
          <p:nvPr/>
        </p:nvSpPr>
        <p:spPr>
          <a:xfrm>
            <a:off x="304800" y="1897380"/>
            <a:ext cx="4404360" cy="65532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Se aplicaron estructuras de control en Python exitosamente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928F6112-B67B-9D57-25BF-A9117794C177}"/>
              </a:ext>
            </a:extLst>
          </p:cNvPr>
          <p:cNvSpPr/>
          <p:nvPr/>
        </p:nvSpPr>
        <p:spPr>
          <a:xfrm>
            <a:off x="304800" y="2926080"/>
            <a:ext cx="4404360" cy="56388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El sistema refuerza la seguridad digital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6115E023-56A5-6BC0-EDE9-567F42D5797E}"/>
              </a:ext>
            </a:extLst>
          </p:cNvPr>
          <p:cNvSpPr/>
          <p:nvPr/>
        </p:nvSpPr>
        <p:spPr>
          <a:xfrm>
            <a:off x="304800" y="4030980"/>
            <a:ext cx="4404360" cy="65532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La práctica permite comprender programación estructurada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6771457-F72C-84F8-F02E-98830209F3B5}"/>
              </a:ext>
            </a:extLst>
          </p:cNvPr>
          <p:cNvSpPr/>
          <p:nvPr/>
        </p:nvSpPr>
        <p:spPr>
          <a:xfrm>
            <a:off x="7604760" y="1897380"/>
            <a:ext cx="4404360" cy="65532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Mejora la protección de datos personales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2277D4FB-A941-4780-532D-3BE4B4253DD0}"/>
              </a:ext>
            </a:extLst>
          </p:cNvPr>
          <p:cNvSpPr/>
          <p:nvPr/>
        </p:nvSpPr>
        <p:spPr>
          <a:xfrm>
            <a:off x="7604760" y="3048000"/>
            <a:ext cx="4404360" cy="56388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Fortalece habilidades de programación lógica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A7CBC3C8-9C0B-383E-8415-117AC5AEA867}"/>
              </a:ext>
            </a:extLst>
          </p:cNvPr>
          <p:cNvSpPr/>
          <p:nvPr/>
        </p:nvSpPr>
        <p:spPr>
          <a:xfrm>
            <a:off x="7604760" y="4030980"/>
            <a:ext cx="4404360" cy="65532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Desarrolla competencias en validación de datos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F52689AF-51E1-678B-57D6-F631B1787081}"/>
              </a:ext>
            </a:extLst>
          </p:cNvPr>
          <p:cNvSpPr/>
          <p:nvPr/>
        </p:nvSpPr>
        <p:spPr>
          <a:xfrm>
            <a:off x="5566410" y="2800350"/>
            <a:ext cx="1181100" cy="10591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Arial Black" panose="020B0A04020102020204" pitchFamily="34" charset="0"/>
              </a:rPr>
              <a:t>VS</a:t>
            </a:r>
            <a:endParaRPr lang="es-EC" sz="32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170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razón 2">
            <a:extLst>
              <a:ext uri="{FF2B5EF4-FFF2-40B4-BE49-F238E27FC236}">
                <a16:creationId xmlns:a16="http://schemas.microsoft.com/office/drawing/2014/main" id="{A5C3F9A2-7FD9-3EEE-2A17-ECAC4EE42C8E}"/>
              </a:ext>
            </a:extLst>
          </p:cNvPr>
          <p:cNvSpPr/>
          <p:nvPr/>
        </p:nvSpPr>
        <p:spPr>
          <a:xfrm>
            <a:off x="5684520" y="556260"/>
            <a:ext cx="822960" cy="487680"/>
          </a:xfrm>
          <a:prstGeom prst="hear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3F1EBDDD-A685-B76F-EC43-8205065C6E81}"/>
              </a:ext>
            </a:extLst>
          </p:cNvPr>
          <p:cNvSpPr/>
          <p:nvPr/>
        </p:nvSpPr>
        <p:spPr>
          <a:xfrm>
            <a:off x="3691890" y="1447800"/>
            <a:ext cx="5326380" cy="86106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r>
              <a:rPr lang="es-EC" sz="4000" b="1" dirty="0">
                <a:solidFill>
                  <a:schemeClr val="bg1"/>
                </a:solidFill>
                <a:latin typeface="Arial Black" panose="020B0A04020102020204" pitchFamily="34" charset="0"/>
              </a:rPr>
              <a:t>¡Muchas Gracias!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DFF5CF56-DC92-D92C-10A1-70CB3A416A94}"/>
              </a:ext>
            </a:extLst>
          </p:cNvPr>
          <p:cNvSpPr/>
          <p:nvPr/>
        </p:nvSpPr>
        <p:spPr>
          <a:xfrm>
            <a:off x="3901440" y="2270760"/>
            <a:ext cx="4800600" cy="609600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r>
              <a:rPr lang="es-EC" sz="24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David Andrés Camacho Rojas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99A1DC7B-E56C-CA84-8D66-81F6339D9A4F}"/>
              </a:ext>
            </a:extLst>
          </p:cNvPr>
          <p:cNvSpPr/>
          <p:nvPr/>
        </p:nvSpPr>
        <p:spPr>
          <a:xfrm>
            <a:off x="3509010" y="3013709"/>
            <a:ext cx="5509260" cy="830581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Universidad Internacional del Ecuador - Lógica de Programación - Docente: Estefanía Vanessa Heredia Jiménez - Agosto 2025</a:t>
            </a:r>
            <a:endParaRPr lang="es-EC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66823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1612</TotalTime>
  <Words>393</Words>
  <Application>Microsoft Office PowerPoint</Application>
  <PresentationFormat>Panorámica</PresentationFormat>
  <Paragraphs>99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Aldhabi</vt:lpstr>
      <vt:lpstr>Arial</vt:lpstr>
      <vt:lpstr>Arial Black</vt:lpstr>
      <vt:lpstr>Calibri</vt:lpstr>
      <vt:lpstr>Calibri Light</vt:lpstr>
      <vt:lpstr>Wingdings</vt:lpstr>
      <vt:lpstr>Tema de Office</vt:lpstr>
      <vt:lpstr>Presentación de PowerPoint</vt:lpstr>
      <vt:lpstr>100%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Camacho</dc:creator>
  <cp:lastModifiedBy>David Camacho</cp:lastModifiedBy>
  <cp:revision>23</cp:revision>
  <dcterms:created xsi:type="dcterms:W3CDTF">2025-08-22T05:01:36Z</dcterms:created>
  <dcterms:modified xsi:type="dcterms:W3CDTF">2025-08-24T05:28:03Z</dcterms:modified>
</cp:coreProperties>
</file>

<file path=docProps/thumbnail.jpeg>
</file>